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3d8d1d80e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3d8d1d80e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3d8d1d80e_1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3d8d1d80e_1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63fc3e9ef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63fc3e9ef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63fc3e9ef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63fc3e9ef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3d8d1d80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63d8d1d80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 funding of these areas to help combat the effects of flood </a:t>
            </a:r>
            <a:endParaRPr/>
          </a:p>
          <a:p>
            <a:pPr indent="0" lvl="0" marL="0" rtl="0" algn="l">
              <a:spcBef>
                <a:spcPts val="0"/>
              </a:spcBef>
              <a:spcAft>
                <a:spcPts val="0"/>
              </a:spcAft>
              <a:buNone/>
            </a:pPr>
            <a:r>
              <a:rPr lang="en"/>
              <a:t>People who live in high elevation are privileged, poor people can’t afford places that avoid the floods. Physical health of poor people are put at risk because they are poor.</a:t>
            </a:r>
            <a:endParaRPr/>
          </a:p>
          <a:p>
            <a:pPr indent="0" lvl="0" marL="0" rtl="0" algn="l">
              <a:lnSpc>
                <a:spcPct val="115000"/>
              </a:lnSpc>
              <a:spcBef>
                <a:spcPts val="0"/>
              </a:spcBef>
              <a:spcAft>
                <a:spcPts val="0"/>
              </a:spcAft>
              <a:buClr>
                <a:schemeClr val="dk1"/>
              </a:buClr>
              <a:buSzPts val="1100"/>
              <a:buFont typeface="Arial"/>
              <a:buNone/>
            </a:pPr>
            <a:r>
              <a:rPr lang="en" sz="1800">
                <a:solidFill>
                  <a:srgbClr val="ADADAD"/>
                </a:solidFill>
              </a:rPr>
              <a:t>Help government and organizations make more informed logistic decisions should a flood happen. </a:t>
            </a:r>
            <a:endParaRPr sz="1800">
              <a:solidFill>
                <a:srgbClr val="ADADAD"/>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ADADAD"/>
                </a:solidFill>
              </a:rPr>
              <a:t>Direct the focus of Municipal and caregiving resources onto areas of need. Be it preventive health care initiatives, or shelter facilities. </a:t>
            </a:r>
            <a:endParaRPr/>
          </a:p>
          <a:p>
            <a:pPr indent="0" lvl="0" marL="0" rtl="0" algn="l">
              <a:spcBef>
                <a:spcPts val="1200"/>
              </a:spcBef>
              <a:spcAft>
                <a:spcPts val="0"/>
              </a:spcAft>
              <a:buNone/>
            </a:pPr>
            <a:r>
              <a:rPr lang="en" sz="1150">
                <a:solidFill>
                  <a:srgbClr val="D1D2D3"/>
                </a:solidFill>
                <a:highlight>
                  <a:srgbClr val="1A1D21"/>
                </a:highlight>
              </a:rPr>
              <a:t>The flood vulnerability index can be used to discuss climate change impacts on public health and as a starting point for planning interventions, education, and outreach, and evaluating the success of these efforts.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63d8d1d80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63d8d1d80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define vulnerability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63d8d1d8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63d8d1d8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63d8d1d80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63d8d1d80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424242"/>
                </a:solidFill>
                <a:latin typeface="Nunito"/>
                <a:ea typeface="Nunito"/>
                <a:cs typeface="Nunito"/>
                <a:sym typeface="Nunito"/>
              </a:rPr>
              <a:t>We hope that our model can be used to accurately point out human health vulnerability in different regions in the event of a flood so that resources can be allocated to the most needed area.</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Clr>
                <a:schemeClr val="dk1"/>
              </a:buClr>
              <a:buSzPts val="1100"/>
              <a:buFont typeface="Arial"/>
              <a:buNone/>
            </a:pPr>
            <a:r>
              <a:rPr lang="en" sz="1300">
                <a:solidFill>
                  <a:srgbClr val="424242"/>
                </a:solidFill>
                <a:latin typeface="Nunito"/>
                <a:ea typeface="Nunito"/>
                <a:cs typeface="Nunito"/>
                <a:sym typeface="Nunito"/>
              </a:rPr>
              <a:t>Then, we first did our data cleaning. We first dropped the columns with all null values. And we chose FloodHealthIndex counted in percentiles to be our response variable so that we can better understand the difference in vulnerability of different regions. </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Clr>
                <a:schemeClr val="dk1"/>
              </a:buClr>
              <a:buSzPts val="1100"/>
              <a:buFont typeface="Arial"/>
              <a:buNone/>
            </a:pPr>
            <a:r>
              <a:rPr lang="en" sz="1300">
                <a:solidFill>
                  <a:srgbClr val="424242"/>
                </a:solidFill>
                <a:latin typeface="Nunito"/>
                <a:ea typeface="Nunito"/>
                <a:cs typeface="Nunito"/>
                <a:sym typeface="Nunito"/>
              </a:rPr>
              <a:t>And predictors can be divided into four categories. Children,Elderly</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rPr lang="en" sz="1300">
                <a:solidFill>
                  <a:srgbClr val="424242"/>
                </a:solidFill>
                <a:latin typeface="Nunito"/>
                <a:ea typeface="Nunito"/>
                <a:cs typeface="Nunito"/>
                <a:sym typeface="Nunito"/>
              </a:rPr>
              <a:t>However, the relationship of our data to locations seems vague. Thus, we decided to introduce longitudes and latitudes.  (we had censusblock as a variable, found a dataset that contained long &amp; lat and censusblock. We then connected </a:t>
            </a:r>
            <a:endParaRPr sz="1300">
              <a:solidFill>
                <a:srgbClr val="424242"/>
              </a:solidFill>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63d8d1d80e_1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63d8d1d80e_1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424242"/>
                </a:solidFill>
                <a:latin typeface="Nunito"/>
                <a:ea typeface="Nunito"/>
                <a:cs typeface="Nunito"/>
                <a:sym typeface="Nunito"/>
              </a:rPr>
              <a:t>This is a composition of the below listed factors which determine how much and how likely you will affected by a flood</a:t>
            </a:r>
            <a:endParaRPr sz="1300">
              <a:solidFill>
                <a:srgbClr val="424242"/>
              </a:solidFill>
              <a:latin typeface="Nunito"/>
              <a:ea typeface="Nunito"/>
              <a:cs typeface="Nunito"/>
              <a:sym typeface="Nunito"/>
            </a:endParaRPr>
          </a:p>
          <a:p>
            <a:pPr indent="0" lvl="0" marL="0" rtl="0" algn="l">
              <a:spcBef>
                <a:spcPts val="1200"/>
              </a:spcBef>
              <a:spcAft>
                <a:spcPts val="0"/>
              </a:spcAft>
              <a:buNone/>
            </a:pPr>
            <a:r>
              <a:rPr lang="en"/>
              <a:t>This is how we ended up defining the flood health index based on after the processes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63d8d1d80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63d8d1d80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63d8d1d80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63d8d1d80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Fed in longitude and latitude and got out Flood Health Vulnerability Index Value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63d8d1d80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63d8d1d80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63d8d1d80e_1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63d8d1d80e_1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healthdata.gov/dataset/San-Francisco-Flood-Health-Vulnerability/8g5b-cuc9" TargetMode="External"/><Relationship Id="rId4" Type="http://schemas.openxmlformats.org/officeDocument/2006/relationships/hyperlink" Target="https://data.sfgov.org/Geographic-Locations-and-Boundaries/Census-2010-Blocks-for-San-Francisco/2uzy-uv2r" TargetMode="External"/><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994700" y="1107975"/>
            <a:ext cx="7283100" cy="2333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i="1" lang="en"/>
              <a:t>Fear of Floods</a:t>
            </a:r>
            <a:r>
              <a:rPr lang="en"/>
              <a:t>:</a:t>
            </a:r>
            <a:endParaRPr/>
          </a:p>
          <a:p>
            <a:pPr indent="0" lvl="0" marL="0" rtl="0" algn="ctr">
              <a:spcBef>
                <a:spcPts val="0"/>
              </a:spcBef>
              <a:spcAft>
                <a:spcPts val="0"/>
              </a:spcAft>
              <a:buNone/>
            </a:pPr>
            <a:r>
              <a:rPr lang="en" sz="4311"/>
              <a:t>The Flood Health Vulnerability Index in San Francisco</a:t>
            </a:r>
            <a:endParaRPr sz="4311"/>
          </a:p>
        </p:txBody>
      </p:sp>
      <p:sp>
        <p:nvSpPr>
          <p:cNvPr id="55" name="Google Shape;55;p13"/>
          <p:cNvSpPr txBox="1"/>
          <p:nvPr>
            <p:ph idx="1" type="subTitle"/>
          </p:nvPr>
        </p:nvSpPr>
        <p:spPr>
          <a:xfrm>
            <a:off x="311700" y="36267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By: Ben Liebkemann, Pan Lu, Brian Bordeaux, Max Xu </a:t>
            </a:r>
            <a:endParaRPr/>
          </a:p>
        </p:txBody>
      </p:sp>
      <p:pic>
        <p:nvPicPr>
          <p:cNvPr id="56" name="Google Shape;56;p13"/>
          <p:cNvPicPr preferRelativeResize="0"/>
          <p:nvPr/>
        </p:nvPicPr>
        <p:blipFill>
          <a:blip r:embed="rId3">
            <a:alphaModFix/>
          </a:blip>
          <a:stretch>
            <a:fillRect/>
          </a:stretch>
        </p:blipFill>
        <p:spPr>
          <a:xfrm>
            <a:off x="5736575" y="-3008425"/>
            <a:ext cx="3845075" cy="28838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3128800" y="2145175"/>
            <a:ext cx="2560525" cy="2469078"/>
          </a:xfrm>
          <a:prstGeom prst="rect">
            <a:avLst/>
          </a:prstGeom>
          <a:noFill/>
          <a:ln>
            <a:noFill/>
          </a:ln>
        </p:spPr>
      </p:pic>
      <p:sp>
        <p:nvSpPr>
          <p:cNvPr id="127" name="Google Shape;127;p22"/>
          <p:cNvSpPr txBox="1"/>
          <p:nvPr/>
        </p:nvSpPr>
        <p:spPr>
          <a:xfrm>
            <a:off x="3566813" y="1597875"/>
            <a:ext cx="168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Non-White</a:t>
            </a:r>
            <a:endParaRPr sz="1500">
              <a:solidFill>
                <a:schemeClr val="lt2"/>
              </a:solidFill>
            </a:endParaRPr>
          </a:p>
        </p:txBody>
      </p:sp>
      <p:pic>
        <p:nvPicPr>
          <p:cNvPr id="128" name="Google Shape;128;p22"/>
          <p:cNvPicPr preferRelativeResize="0"/>
          <p:nvPr/>
        </p:nvPicPr>
        <p:blipFill>
          <a:blip r:embed="rId4">
            <a:alphaModFix/>
          </a:blip>
          <a:stretch>
            <a:fillRect/>
          </a:stretch>
        </p:blipFill>
        <p:spPr>
          <a:xfrm>
            <a:off x="6036100" y="2145175"/>
            <a:ext cx="2848252" cy="2469075"/>
          </a:xfrm>
          <a:prstGeom prst="rect">
            <a:avLst/>
          </a:prstGeom>
          <a:noFill/>
          <a:ln>
            <a:noFill/>
          </a:ln>
        </p:spPr>
      </p:pic>
      <p:sp>
        <p:nvSpPr>
          <p:cNvPr id="129" name="Google Shape;129;p22"/>
          <p:cNvSpPr txBox="1"/>
          <p:nvPr/>
        </p:nvSpPr>
        <p:spPr>
          <a:xfrm>
            <a:off x="6487775" y="1597875"/>
            <a:ext cx="1944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Living Alone</a:t>
            </a:r>
            <a:endParaRPr sz="1500">
              <a:solidFill>
                <a:schemeClr val="lt2"/>
              </a:solidFill>
            </a:endParaRPr>
          </a:p>
        </p:txBody>
      </p:sp>
      <p:pic>
        <p:nvPicPr>
          <p:cNvPr id="130" name="Google Shape;130;p22"/>
          <p:cNvPicPr preferRelativeResize="0"/>
          <p:nvPr/>
        </p:nvPicPr>
        <p:blipFill>
          <a:blip r:embed="rId5">
            <a:alphaModFix/>
          </a:blip>
          <a:stretch>
            <a:fillRect/>
          </a:stretch>
        </p:blipFill>
        <p:spPr>
          <a:xfrm>
            <a:off x="259650" y="2145175"/>
            <a:ext cx="2522375" cy="2469074"/>
          </a:xfrm>
          <a:prstGeom prst="rect">
            <a:avLst/>
          </a:prstGeom>
          <a:noFill/>
          <a:ln>
            <a:noFill/>
          </a:ln>
        </p:spPr>
      </p:pic>
      <p:sp>
        <p:nvSpPr>
          <p:cNvPr id="131" name="Google Shape;131;p22"/>
          <p:cNvSpPr txBox="1"/>
          <p:nvPr/>
        </p:nvSpPr>
        <p:spPr>
          <a:xfrm>
            <a:off x="303125" y="1597875"/>
            <a:ext cx="2435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Flood Health Index</a:t>
            </a:r>
            <a:endParaRPr sz="1500">
              <a:solidFill>
                <a:schemeClr val="lt2"/>
              </a:solidFill>
            </a:endParaRPr>
          </a:p>
        </p:txBody>
      </p:sp>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Lives in These Flood Affected Areas?</a:t>
            </a:r>
            <a:r>
              <a:rPr lang="en"/>
              <a:t> contd.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Lives in These Flood Affected Areas? contd.</a:t>
            </a:r>
            <a:endParaRPr/>
          </a:p>
        </p:txBody>
      </p:sp>
      <p:sp>
        <p:nvSpPr>
          <p:cNvPr id="138" name="Google Shape;138;p23"/>
          <p:cNvSpPr txBox="1"/>
          <p:nvPr>
            <p:ph idx="1" type="body"/>
          </p:nvPr>
        </p:nvSpPr>
        <p:spPr>
          <a:xfrm>
            <a:off x="3831975" y="1458300"/>
            <a:ext cx="1302900" cy="458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500"/>
              <a:t>Education</a:t>
            </a:r>
            <a:endParaRPr sz="1500"/>
          </a:p>
        </p:txBody>
      </p:sp>
      <p:pic>
        <p:nvPicPr>
          <p:cNvPr id="139" name="Google Shape;139;p23"/>
          <p:cNvPicPr preferRelativeResize="0"/>
          <p:nvPr/>
        </p:nvPicPr>
        <p:blipFill>
          <a:blip r:embed="rId3">
            <a:alphaModFix/>
          </a:blip>
          <a:stretch>
            <a:fillRect/>
          </a:stretch>
        </p:blipFill>
        <p:spPr>
          <a:xfrm>
            <a:off x="422475" y="2022650"/>
            <a:ext cx="2461025" cy="2461025"/>
          </a:xfrm>
          <a:prstGeom prst="rect">
            <a:avLst/>
          </a:prstGeom>
          <a:noFill/>
          <a:ln>
            <a:noFill/>
          </a:ln>
        </p:spPr>
      </p:pic>
      <p:pic>
        <p:nvPicPr>
          <p:cNvPr id="140" name="Google Shape;140;p23"/>
          <p:cNvPicPr preferRelativeResize="0"/>
          <p:nvPr/>
        </p:nvPicPr>
        <p:blipFill>
          <a:blip r:embed="rId4">
            <a:alphaModFix/>
          </a:blip>
          <a:stretch>
            <a:fillRect/>
          </a:stretch>
        </p:blipFill>
        <p:spPr>
          <a:xfrm>
            <a:off x="3255487" y="2027275"/>
            <a:ext cx="2560526" cy="2423574"/>
          </a:xfrm>
          <a:prstGeom prst="rect">
            <a:avLst/>
          </a:prstGeom>
          <a:noFill/>
          <a:ln>
            <a:noFill/>
          </a:ln>
        </p:spPr>
      </p:pic>
      <p:pic>
        <p:nvPicPr>
          <p:cNvPr id="141" name="Google Shape;141;p23"/>
          <p:cNvPicPr preferRelativeResize="0"/>
          <p:nvPr/>
        </p:nvPicPr>
        <p:blipFill>
          <a:blip r:embed="rId5">
            <a:alphaModFix/>
          </a:blip>
          <a:stretch>
            <a:fillRect/>
          </a:stretch>
        </p:blipFill>
        <p:spPr>
          <a:xfrm>
            <a:off x="6187975" y="2008550"/>
            <a:ext cx="2533549" cy="2461025"/>
          </a:xfrm>
          <a:prstGeom prst="rect">
            <a:avLst/>
          </a:prstGeom>
          <a:noFill/>
          <a:ln>
            <a:noFill/>
          </a:ln>
        </p:spPr>
      </p:pic>
      <p:sp>
        <p:nvSpPr>
          <p:cNvPr id="142" name="Google Shape;142;p23"/>
          <p:cNvSpPr txBox="1"/>
          <p:nvPr/>
        </p:nvSpPr>
        <p:spPr>
          <a:xfrm>
            <a:off x="6685000" y="1479750"/>
            <a:ext cx="1725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Poverty</a:t>
            </a:r>
            <a:endParaRPr sz="1500">
              <a:solidFill>
                <a:schemeClr val="lt2"/>
              </a:solidFill>
            </a:endParaRPr>
          </a:p>
        </p:txBody>
      </p:sp>
      <p:sp>
        <p:nvSpPr>
          <p:cNvPr id="143" name="Google Shape;143;p23"/>
          <p:cNvSpPr txBox="1"/>
          <p:nvPr/>
        </p:nvSpPr>
        <p:spPr>
          <a:xfrm>
            <a:off x="519588" y="1479750"/>
            <a:ext cx="2266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Flood Health Index</a:t>
            </a:r>
            <a:endParaRPr sz="15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Demographics - Who Has the High Ground</a:t>
            </a:r>
            <a:endParaRPr/>
          </a:p>
          <a:p>
            <a:pPr indent="0" lvl="0" marL="0" rtl="0" algn="l">
              <a:spcBef>
                <a:spcPts val="0"/>
              </a:spcBef>
              <a:spcAft>
                <a:spcPts val="0"/>
              </a:spcAft>
              <a:buNone/>
            </a:pPr>
            <a:r>
              <a:t/>
            </a:r>
            <a:endParaRPr/>
          </a:p>
        </p:txBody>
      </p:sp>
      <p:pic>
        <p:nvPicPr>
          <p:cNvPr id="149" name="Google Shape;149;p24"/>
          <p:cNvPicPr preferRelativeResize="0"/>
          <p:nvPr/>
        </p:nvPicPr>
        <p:blipFill>
          <a:blip r:embed="rId3">
            <a:alphaModFix/>
          </a:blip>
          <a:stretch>
            <a:fillRect/>
          </a:stretch>
        </p:blipFill>
        <p:spPr>
          <a:xfrm>
            <a:off x="1995375" y="1322525"/>
            <a:ext cx="5153228" cy="3820975"/>
          </a:xfrm>
          <a:prstGeom prst="rect">
            <a:avLst/>
          </a:prstGeom>
          <a:noFill/>
          <a:ln>
            <a:noFill/>
          </a:ln>
        </p:spPr>
      </p:pic>
      <p:pic>
        <p:nvPicPr>
          <p:cNvPr id="150" name="Google Shape;150;p24"/>
          <p:cNvPicPr preferRelativeResize="0"/>
          <p:nvPr/>
        </p:nvPicPr>
        <p:blipFill>
          <a:blip r:embed="rId4">
            <a:alphaModFix/>
          </a:blip>
          <a:stretch>
            <a:fillRect/>
          </a:stretch>
        </p:blipFill>
        <p:spPr>
          <a:xfrm>
            <a:off x="7302071" y="1858300"/>
            <a:ext cx="1679100" cy="234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Demographics - Who Has the High Ground contd.</a:t>
            </a:r>
            <a:endParaRPr/>
          </a:p>
          <a:p>
            <a:pPr indent="0" lvl="0" marL="0" rtl="0" algn="l">
              <a:spcBef>
                <a:spcPts val="0"/>
              </a:spcBef>
              <a:spcAft>
                <a:spcPts val="0"/>
              </a:spcAft>
              <a:buNone/>
            </a:pPr>
            <a:r>
              <a:t/>
            </a:r>
            <a:endParaRPr/>
          </a:p>
        </p:txBody>
      </p:sp>
      <p:sp>
        <p:nvSpPr>
          <p:cNvPr id="156" name="Google Shape;15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5"/>
          <p:cNvPicPr preferRelativeResize="0"/>
          <p:nvPr/>
        </p:nvPicPr>
        <p:blipFill>
          <a:blip r:embed="rId3">
            <a:alphaModFix/>
          </a:blip>
          <a:stretch>
            <a:fillRect/>
          </a:stretch>
        </p:blipFill>
        <p:spPr>
          <a:xfrm>
            <a:off x="2008975" y="1342675"/>
            <a:ext cx="5126074" cy="3800825"/>
          </a:xfrm>
          <a:prstGeom prst="rect">
            <a:avLst/>
          </a:prstGeom>
          <a:noFill/>
          <a:ln>
            <a:noFill/>
          </a:ln>
        </p:spPr>
      </p:pic>
      <p:pic>
        <p:nvPicPr>
          <p:cNvPr id="158" name="Google Shape;158;p25"/>
          <p:cNvPicPr preferRelativeResize="0"/>
          <p:nvPr/>
        </p:nvPicPr>
        <p:blipFill>
          <a:blip r:embed="rId4">
            <a:alphaModFix/>
          </a:blip>
          <a:stretch>
            <a:fillRect/>
          </a:stretch>
        </p:blipFill>
        <p:spPr>
          <a:xfrm>
            <a:off x="7302075" y="1722975"/>
            <a:ext cx="1776025" cy="247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Takeaways</a:t>
            </a:r>
            <a:endParaRPr/>
          </a:p>
        </p:txBody>
      </p:sp>
      <p:sp>
        <p:nvSpPr>
          <p:cNvPr id="164" name="Google Shape;164;p26"/>
          <p:cNvSpPr txBox="1"/>
          <p:nvPr>
            <p:ph idx="1" type="body"/>
          </p:nvPr>
        </p:nvSpPr>
        <p:spPr>
          <a:xfrm>
            <a:off x="924825" y="1160025"/>
            <a:ext cx="4233300" cy="3983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Socio-Economic Issues</a:t>
            </a:r>
            <a:endParaRPr/>
          </a:p>
          <a:p>
            <a:pPr indent="-317500" lvl="1" marL="914400" rtl="0" algn="l">
              <a:spcBef>
                <a:spcPts val="0"/>
              </a:spcBef>
              <a:spcAft>
                <a:spcPts val="0"/>
              </a:spcAft>
              <a:buSzPts val="1400"/>
              <a:buChar char="○"/>
            </a:pPr>
            <a:r>
              <a:rPr lang="en"/>
              <a:t>The highest-risk areas also have high rates of homelessness, poverty, mental health issues, etc.</a:t>
            </a:r>
            <a:endParaRPr/>
          </a:p>
          <a:p>
            <a:pPr indent="-317500" lvl="1" marL="914400" rtl="0" algn="l">
              <a:spcBef>
                <a:spcPts val="0"/>
              </a:spcBef>
              <a:spcAft>
                <a:spcPts val="0"/>
              </a:spcAft>
              <a:buSzPts val="1400"/>
              <a:buChar char="○"/>
            </a:pPr>
            <a:r>
              <a:rPr lang="en"/>
              <a:t>Class Issues?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Solutions</a:t>
            </a:r>
            <a:endParaRPr/>
          </a:p>
          <a:p>
            <a:pPr indent="-317500" lvl="1" marL="914400" rtl="0" algn="l">
              <a:spcBef>
                <a:spcPts val="0"/>
              </a:spcBef>
              <a:spcAft>
                <a:spcPts val="0"/>
              </a:spcAft>
              <a:buSzPts val="1400"/>
              <a:buChar char="○"/>
            </a:pPr>
            <a:r>
              <a:rPr lang="en"/>
              <a:t>Education</a:t>
            </a:r>
            <a:endParaRPr/>
          </a:p>
          <a:p>
            <a:pPr indent="-317500" lvl="1" marL="914400" rtl="0" algn="l">
              <a:spcBef>
                <a:spcPts val="0"/>
              </a:spcBef>
              <a:spcAft>
                <a:spcPts val="0"/>
              </a:spcAft>
              <a:buSzPts val="1400"/>
              <a:buChar char="○"/>
            </a:pPr>
            <a:r>
              <a:rPr lang="en"/>
              <a:t>Resource Allocation</a:t>
            </a:r>
            <a:endParaRPr/>
          </a:p>
        </p:txBody>
      </p:sp>
      <p:sp>
        <p:nvSpPr>
          <p:cNvPr id="165" name="Google Shape;165;p26"/>
          <p:cNvSpPr txBox="1"/>
          <p:nvPr/>
        </p:nvSpPr>
        <p:spPr>
          <a:xfrm>
            <a:off x="33925" y="4702425"/>
            <a:ext cx="3908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2"/>
                </a:solidFill>
              </a:rPr>
              <a:t>Software Used: Dataiku, Tableau</a:t>
            </a:r>
            <a:endParaRPr sz="1500">
              <a:solidFill>
                <a:schemeClr val="lt2"/>
              </a:solidFill>
            </a:endParaRPr>
          </a:p>
        </p:txBody>
      </p:sp>
      <p:pic>
        <p:nvPicPr>
          <p:cNvPr id="166" name="Google Shape;166;p26"/>
          <p:cNvPicPr preferRelativeResize="0"/>
          <p:nvPr/>
        </p:nvPicPr>
        <p:blipFill>
          <a:blip r:embed="rId3">
            <a:alphaModFix/>
          </a:blip>
          <a:stretch>
            <a:fillRect/>
          </a:stretch>
        </p:blipFill>
        <p:spPr>
          <a:xfrm>
            <a:off x="5307950" y="1160025"/>
            <a:ext cx="3683476" cy="3683476"/>
          </a:xfrm>
          <a:prstGeom prst="rect">
            <a:avLst/>
          </a:prstGeom>
          <a:noFill/>
          <a:ln>
            <a:noFill/>
          </a:ln>
        </p:spPr>
      </p:pic>
      <p:sp>
        <p:nvSpPr>
          <p:cNvPr id="167" name="Google Shape;167;p26"/>
          <p:cNvSpPr txBox="1"/>
          <p:nvPr/>
        </p:nvSpPr>
        <p:spPr>
          <a:xfrm>
            <a:off x="6016275" y="744525"/>
            <a:ext cx="2266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Flood Health Index</a:t>
            </a:r>
            <a:endParaRPr sz="15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Driving Question</a:t>
            </a:r>
            <a:endParaRPr/>
          </a:p>
        </p:txBody>
      </p:sp>
      <p:sp>
        <p:nvSpPr>
          <p:cNvPr id="62" name="Google Shape;62;p14"/>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100"/>
              <a:t>How </a:t>
            </a:r>
            <a:r>
              <a:rPr b="1" lang="en" sz="2100"/>
              <a:t>vulnerable</a:t>
            </a:r>
            <a:r>
              <a:rPr lang="en" sz="2100"/>
              <a:t> are various San Francisco </a:t>
            </a:r>
            <a:r>
              <a:rPr b="1" lang="en" sz="2100"/>
              <a:t>regions</a:t>
            </a:r>
            <a:r>
              <a:rPr lang="en" sz="2100"/>
              <a:t> to the health effects of floods and what factors make them </a:t>
            </a:r>
            <a:r>
              <a:rPr b="1" lang="en" sz="2100"/>
              <a:t>vulnerable</a:t>
            </a:r>
            <a:r>
              <a:rPr lang="en" sz="2100"/>
              <a:t>?</a:t>
            </a:r>
            <a:endParaRPr sz="2100"/>
          </a:p>
          <a:p>
            <a:pPr indent="0" lvl="0" marL="0" rtl="0" algn="l">
              <a:spcBef>
                <a:spcPts val="1200"/>
              </a:spcBef>
              <a:spcAft>
                <a:spcPts val="1200"/>
              </a:spcAft>
              <a:buNone/>
            </a:pPr>
            <a:r>
              <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Data</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Provided Dataset: </a:t>
            </a:r>
            <a:r>
              <a:rPr lang="en" sz="1500" u="sng">
                <a:solidFill>
                  <a:schemeClr val="hlink"/>
                </a:solidFill>
                <a:latin typeface="Arial"/>
                <a:ea typeface="Arial"/>
                <a:cs typeface="Arial"/>
                <a:sym typeface="Arial"/>
                <a:hlinkClick r:id="rId3"/>
              </a:rPr>
              <a:t>San Francisco Flood Health Vulnerability | HealthData.gov</a:t>
            </a:r>
            <a:endParaRPr sz="1500"/>
          </a:p>
          <a:p>
            <a:pPr indent="-323850" lvl="0" marL="914400" rtl="0" algn="l">
              <a:spcBef>
                <a:spcPts val="1200"/>
              </a:spcBef>
              <a:spcAft>
                <a:spcPts val="0"/>
              </a:spcAft>
              <a:buSzPts val="1500"/>
              <a:buChar char="●"/>
            </a:pPr>
            <a:r>
              <a:rPr lang="en" sz="1500"/>
              <a:t>Information about various regions of San Francisco</a:t>
            </a:r>
            <a:endParaRPr sz="1500"/>
          </a:p>
          <a:p>
            <a:pPr indent="-323850" lvl="0" marL="914400" rtl="0" algn="l">
              <a:spcBef>
                <a:spcPts val="0"/>
              </a:spcBef>
              <a:spcAft>
                <a:spcPts val="0"/>
              </a:spcAft>
              <a:buSzPts val="1500"/>
              <a:buChar char="●"/>
            </a:pPr>
            <a:r>
              <a:rPr lang="en" sz="1500"/>
              <a:t>Flood Health Vulnerability Index</a:t>
            </a:r>
            <a:endParaRPr sz="1500"/>
          </a:p>
          <a:p>
            <a:pPr indent="-323850" lvl="1" marL="1828800" rtl="0" algn="l">
              <a:spcBef>
                <a:spcPts val="0"/>
              </a:spcBef>
              <a:spcAft>
                <a:spcPts val="0"/>
              </a:spcAft>
              <a:buSzPts val="1500"/>
              <a:buChar char="○"/>
            </a:pPr>
            <a:r>
              <a:rPr lang="en" sz="1500"/>
              <a:t>“Relative vulnerability to the health impacts of flood inundation”</a:t>
            </a:r>
            <a:endParaRPr sz="1500"/>
          </a:p>
          <a:p>
            <a:pPr indent="0" lvl="0" marL="0" rtl="0" algn="l">
              <a:spcBef>
                <a:spcPts val="1200"/>
              </a:spcBef>
              <a:spcAft>
                <a:spcPts val="0"/>
              </a:spcAft>
              <a:buNone/>
            </a:pPr>
            <a:r>
              <a:rPr lang="en" sz="1500"/>
              <a:t>Supplemental Dataset: </a:t>
            </a:r>
            <a:r>
              <a:rPr lang="en" sz="1500" u="sng">
                <a:solidFill>
                  <a:schemeClr val="hlink"/>
                </a:solidFill>
                <a:latin typeface="Arial"/>
                <a:ea typeface="Arial"/>
                <a:cs typeface="Arial"/>
                <a:sym typeface="Arial"/>
                <a:hlinkClick r:id="rId4"/>
              </a:rPr>
              <a:t>sfgov.org</a:t>
            </a:r>
            <a:endParaRPr sz="1500"/>
          </a:p>
          <a:p>
            <a:pPr indent="-323850" lvl="0" marL="914400" rtl="0" algn="l">
              <a:spcBef>
                <a:spcPts val="1200"/>
              </a:spcBef>
              <a:spcAft>
                <a:spcPts val="0"/>
              </a:spcAft>
              <a:buSzPts val="1500"/>
              <a:buChar char="●"/>
            </a:pPr>
            <a:r>
              <a:rPr lang="en" sz="1500"/>
              <a:t>Geographic information based on 2010 census blocks</a:t>
            </a:r>
            <a:endParaRPr sz="1500"/>
          </a:p>
          <a:p>
            <a:pPr indent="-323850" lvl="0" marL="914400" rtl="0" algn="l">
              <a:spcBef>
                <a:spcPts val="0"/>
              </a:spcBef>
              <a:spcAft>
                <a:spcPts val="0"/>
              </a:spcAft>
              <a:buSzPts val="1500"/>
              <a:buChar char="●"/>
            </a:pPr>
            <a:r>
              <a:rPr lang="en" sz="1500"/>
              <a:t>Map Data</a:t>
            </a:r>
            <a:endParaRPr sz="1500"/>
          </a:p>
        </p:txBody>
      </p:sp>
      <p:pic>
        <p:nvPicPr>
          <p:cNvPr id="69" name="Google Shape;69;p15"/>
          <p:cNvPicPr preferRelativeResize="0"/>
          <p:nvPr/>
        </p:nvPicPr>
        <p:blipFill>
          <a:blip r:embed="rId5">
            <a:alphaModFix/>
          </a:blip>
          <a:stretch>
            <a:fillRect/>
          </a:stretch>
        </p:blipFill>
        <p:spPr>
          <a:xfrm>
            <a:off x="6617024" y="2511700"/>
            <a:ext cx="2526976" cy="2631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Should We Model?</a:t>
            </a:r>
            <a:endParaRPr/>
          </a:p>
        </p:txBody>
      </p:sp>
      <p:sp>
        <p:nvSpPr>
          <p:cNvPr id="75" name="Google Shape;75;p16"/>
          <p:cNvSpPr txBox="1"/>
          <p:nvPr>
            <p:ph idx="1" type="body"/>
          </p:nvPr>
        </p:nvSpPr>
        <p:spPr>
          <a:xfrm>
            <a:off x="814100" y="1400400"/>
            <a:ext cx="8175600" cy="3452700"/>
          </a:xfrm>
          <a:prstGeom prst="rect">
            <a:avLst/>
          </a:prstGeom>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SzPts val="1500"/>
              <a:buChar char="●"/>
            </a:pPr>
            <a:r>
              <a:rPr lang="en" sz="1500"/>
              <a:t>Goal </a:t>
            </a:r>
            <a:endParaRPr sz="1500"/>
          </a:p>
          <a:p>
            <a:pPr indent="-323850" lvl="1" marL="914400" rtl="0" algn="l">
              <a:lnSpc>
                <a:spcPct val="95000"/>
              </a:lnSpc>
              <a:spcBef>
                <a:spcPts val="0"/>
              </a:spcBef>
              <a:spcAft>
                <a:spcPts val="0"/>
              </a:spcAft>
              <a:buSzPts val="1500"/>
              <a:buChar char="○"/>
            </a:pPr>
            <a:r>
              <a:rPr lang="en" sz="1500"/>
              <a:t>M</a:t>
            </a:r>
            <a:r>
              <a:rPr lang="en" sz="1500"/>
              <a:t>itigate health disparity</a:t>
            </a:r>
            <a:endParaRPr sz="1500"/>
          </a:p>
          <a:p>
            <a:pPr indent="-323850" lvl="0" marL="457200" rtl="0" algn="l">
              <a:lnSpc>
                <a:spcPct val="95000"/>
              </a:lnSpc>
              <a:spcBef>
                <a:spcPts val="0"/>
              </a:spcBef>
              <a:spcAft>
                <a:spcPts val="0"/>
              </a:spcAft>
              <a:buSzPts val="1500"/>
              <a:buChar char="●"/>
            </a:pPr>
            <a:r>
              <a:rPr lang="en" sz="1500"/>
              <a:t>Data Cleaning (EDA) </a:t>
            </a:r>
            <a:endParaRPr sz="1500"/>
          </a:p>
          <a:p>
            <a:pPr indent="-323850" lvl="1" marL="914400" rtl="0" algn="l">
              <a:lnSpc>
                <a:spcPct val="95000"/>
              </a:lnSpc>
              <a:spcBef>
                <a:spcPts val="0"/>
              </a:spcBef>
              <a:spcAft>
                <a:spcPts val="0"/>
              </a:spcAft>
              <a:buSzPts val="1500"/>
              <a:buChar char="○"/>
            </a:pPr>
            <a:r>
              <a:rPr lang="en" sz="1500"/>
              <a:t>Null values</a:t>
            </a:r>
            <a:endParaRPr sz="1500"/>
          </a:p>
          <a:p>
            <a:pPr indent="-323850" lvl="1" marL="914400" rtl="0" algn="l">
              <a:lnSpc>
                <a:spcPct val="95000"/>
              </a:lnSpc>
              <a:spcBef>
                <a:spcPts val="0"/>
              </a:spcBef>
              <a:spcAft>
                <a:spcPts val="0"/>
              </a:spcAft>
              <a:buSzPts val="1500"/>
              <a:buChar char="○"/>
            </a:pPr>
            <a:r>
              <a:rPr lang="en" sz="1500"/>
              <a:t>Values &gt; quintiles</a:t>
            </a:r>
            <a:endParaRPr sz="1500"/>
          </a:p>
          <a:p>
            <a:pPr indent="-323850" lvl="0" marL="457200" rtl="0" algn="l">
              <a:lnSpc>
                <a:spcPct val="95000"/>
              </a:lnSpc>
              <a:spcBef>
                <a:spcPts val="0"/>
              </a:spcBef>
              <a:spcAft>
                <a:spcPts val="0"/>
              </a:spcAft>
              <a:buSzPts val="1500"/>
              <a:buChar char="●"/>
            </a:pPr>
            <a:r>
              <a:rPr lang="en" sz="1500"/>
              <a:t>Indicators Given: Flood Health Index Comp</a:t>
            </a:r>
            <a:endParaRPr sz="1500"/>
          </a:p>
          <a:p>
            <a:pPr indent="-323850" lvl="1" marL="914400" rtl="0" algn="l">
              <a:lnSpc>
                <a:spcPct val="95000"/>
              </a:lnSpc>
              <a:spcBef>
                <a:spcPts val="0"/>
              </a:spcBef>
              <a:spcAft>
                <a:spcPts val="0"/>
              </a:spcAft>
              <a:buSzPts val="1500"/>
              <a:buChar char="○"/>
            </a:pPr>
            <a:r>
              <a:rPr lang="en" sz="1500"/>
              <a:t>Social and Demographic Vulnerability</a:t>
            </a:r>
            <a:endParaRPr sz="1500"/>
          </a:p>
          <a:p>
            <a:pPr indent="-323850" lvl="1" marL="914400" rtl="0" algn="l">
              <a:lnSpc>
                <a:spcPct val="95000"/>
              </a:lnSpc>
              <a:spcBef>
                <a:spcPts val="0"/>
              </a:spcBef>
              <a:spcAft>
                <a:spcPts val="0"/>
              </a:spcAft>
              <a:buSzPts val="1500"/>
              <a:buChar char="○"/>
            </a:pPr>
            <a:r>
              <a:rPr lang="en" sz="1500"/>
              <a:t>Exposure Vulnerability </a:t>
            </a:r>
            <a:endParaRPr sz="1500"/>
          </a:p>
          <a:p>
            <a:pPr indent="-323850" lvl="1" marL="914400" rtl="0" algn="l">
              <a:lnSpc>
                <a:spcPct val="95000"/>
              </a:lnSpc>
              <a:spcBef>
                <a:spcPts val="0"/>
              </a:spcBef>
              <a:spcAft>
                <a:spcPts val="0"/>
              </a:spcAft>
              <a:buSzPts val="1500"/>
              <a:buChar char="○"/>
            </a:pPr>
            <a:r>
              <a:rPr lang="en" sz="1500"/>
              <a:t>Health Vulnerability</a:t>
            </a:r>
            <a:endParaRPr sz="1500"/>
          </a:p>
          <a:p>
            <a:pPr indent="-323850" lvl="1" marL="914400" rtl="0" algn="l">
              <a:lnSpc>
                <a:spcPct val="95000"/>
              </a:lnSpc>
              <a:spcBef>
                <a:spcPts val="0"/>
              </a:spcBef>
              <a:spcAft>
                <a:spcPts val="0"/>
              </a:spcAft>
              <a:buSzPts val="1500"/>
              <a:buChar char="○"/>
            </a:pPr>
            <a:r>
              <a:rPr lang="en" sz="1500"/>
              <a:t>Housing Vulnerability</a:t>
            </a:r>
            <a:endParaRPr sz="1500"/>
          </a:p>
          <a:p>
            <a:pPr indent="-323850" lvl="0" marL="457200" rtl="0" algn="l">
              <a:lnSpc>
                <a:spcPct val="95000"/>
              </a:lnSpc>
              <a:spcBef>
                <a:spcPts val="0"/>
              </a:spcBef>
              <a:spcAft>
                <a:spcPts val="0"/>
              </a:spcAft>
              <a:buSzPts val="1500"/>
              <a:buChar char="●"/>
            </a:pPr>
            <a:r>
              <a:rPr lang="en" sz="1500"/>
              <a:t>Introduction of geographical Indicators</a:t>
            </a:r>
            <a:endParaRPr sz="1500"/>
          </a:p>
          <a:p>
            <a:pPr indent="-323850" lvl="1" marL="914400" rtl="0" algn="l">
              <a:lnSpc>
                <a:spcPct val="95000"/>
              </a:lnSpc>
              <a:spcBef>
                <a:spcPts val="0"/>
              </a:spcBef>
              <a:spcAft>
                <a:spcPts val="0"/>
              </a:spcAft>
              <a:buSzPts val="1500"/>
              <a:buChar char="○"/>
            </a:pPr>
            <a:r>
              <a:rPr lang="en" sz="1500"/>
              <a:t>Longitude and latitude </a:t>
            </a:r>
            <a:endParaRPr sz="1500"/>
          </a:p>
          <a:p>
            <a:pPr indent="0" lvl="0" marL="0" rtl="0" algn="l">
              <a:lnSpc>
                <a:spcPct val="95000"/>
              </a:lnSpc>
              <a:spcBef>
                <a:spcPts val="1200"/>
              </a:spcBef>
              <a:spcAft>
                <a:spcPts val="0"/>
              </a:spcAft>
              <a:buSzPts val="688"/>
              <a:buNone/>
            </a:pPr>
            <a:r>
              <a:t/>
            </a:r>
            <a:endParaRPr sz="1500"/>
          </a:p>
          <a:p>
            <a:pPr indent="0" lvl="0" marL="0" rtl="0" algn="l">
              <a:lnSpc>
                <a:spcPct val="95000"/>
              </a:lnSpc>
              <a:spcBef>
                <a:spcPts val="1200"/>
              </a:spcBef>
              <a:spcAft>
                <a:spcPts val="1200"/>
              </a:spcAft>
              <a:buSzPts val="688"/>
              <a:buNone/>
            </a:pPr>
            <a:r>
              <a:t/>
            </a:r>
            <a:endParaRPr sz="1500"/>
          </a:p>
        </p:txBody>
      </p:sp>
      <p:pic>
        <p:nvPicPr>
          <p:cNvPr id="76" name="Google Shape;76;p16"/>
          <p:cNvPicPr preferRelativeResize="0"/>
          <p:nvPr/>
        </p:nvPicPr>
        <p:blipFill>
          <a:blip r:embed="rId3">
            <a:alphaModFix/>
          </a:blip>
          <a:stretch>
            <a:fillRect/>
          </a:stretch>
        </p:blipFill>
        <p:spPr>
          <a:xfrm>
            <a:off x="5210250" y="1199100"/>
            <a:ext cx="3933751" cy="3159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Flood Health Vulnerability Index Definition:</a:t>
            </a:r>
            <a:endParaRPr/>
          </a:p>
        </p:txBody>
      </p:sp>
      <p:sp>
        <p:nvSpPr>
          <p:cNvPr id="82" name="Google Shape;82;p17"/>
          <p:cNvSpPr txBox="1"/>
          <p:nvPr>
            <p:ph idx="1" type="body"/>
          </p:nvPr>
        </p:nvSpPr>
        <p:spPr>
          <a:xfrm>
            <a:off x="1056750" y="1597875"/>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 name="Google Shape;83;p17"/>
          <p:cNvPicPr preferRelativeResize="0"/>
          <p:nvPr/>
        </p:nvPicPr>
        <p:blipFill>
          <a:blip r:embed="rId3">
            <a:alphaModFix/>
          </a:blip>
          <a:stretch>
            <a:fillRect/>
          </a:stretch>
        </p:blipFill>
        <p:spPr>
          <a:xfrm>
            <a:off x="0" y="1232269"/>
            <a:ext cx="9144003" cy="39112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the Model</a:t>
            </a:r>
            <a:endParaRPr/>
          </a:p>
        </p:txBody>
      </p:sp>
      <p:sp>
        <p:nvSpPr>
          <p:cNvPr id="89" name="Google Shape;89;p18"/>
          <p:cNvSpPr txBox="1"/>
          <p:nvPr>
            <p:ph idx="1" type="body"/>
          </p:nvPr>
        </p:nvSpPr>
        <p:spPr>
          <a:xfrm>
            <a:off x="1030250" y="1501575"/>
            <a:ext cx="3704100" cy="2541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Dataiku</a:t>
            </a:r>
            <a:endParaRPr sz="1500"/>
          </a:p>
          <a:p>
            <a:pPr indent="-323850" lvl="1" marL="914400" rtl="0" algn="l">
              <a:spcBef>
                <a:spcPts val="0"/>
              </a:spcBef>
              <a:spcAft>
                <a:spcPts val="0"/>
              </a:spcAft>
              <a:buSzPts val="1500"/>
              <a:buChar char="○"/>
            </a:pPr>
            <a:r>
              <a:rPr lang="en" sz="1500"/>
              <a:t>K-Nearest-Neighbor Model (KNN)</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Modifying Data</a:t>
            </a:r>
            <a:endParaRPr sz="1500"/>
          </a:p>
          <a:p>
            <a:pPr indent="-323850" lvl="1" marL="914400" rtl="0" algn="l">
              <a:spcBef>
                <a:spcPts val="0"/>
              </a:spcBef>
              <a:spcAft>
                <a:spcPts val="0"/>
              </a:spcAft>
              <a:buSzPts val="1500"/>
              <a:buChar char="○"/>
            </a:pPr>
            <a:r>
              <a:rPr lang="en" sz="1500"/>
              <a:t>Each branch is modifying the data in a different way</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Visualization</a:t>
            </a:r>
            <a:endParaRPr sz="1500"/>
          </a:p>
        </p:txBody>
      </p:sp>
      <p:pic>
        <p:nvPicPr>
          <p:cNvPr id="90" name="Google Shape;90;p18"/>
          <p:cNvPicPr preferRelativeResize="0"/>
          <p:nvPr/>
        </p:nvPicPr>
        <p:blipFill>
          <a:blip r:embed="rId3">
            <a:alphaModFix/>
          </a:blip>
          <a:stretch>
            <a:fillRect/>
          </a:stretch>
        </p:blipFill>
        <p:spPr>
          <a:xfrm>
            <a:off x="4856725" y="856225"/>
            <a:ext cx="4287274" cy="4287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Model: Predicted vs. Actual</a:t>
            </a:r>
            <a:endParaRPr/>
          </a:p>
        </p:txBody>
      </p:sp>
      <p:pic>
        <p:nvPicPr>
          <p:cNvPr id="96" name="Google Shape;96;p19"/>
          <p:cNvPicPr preferRelativeResize="0"/>
          <p:nvPr/>
        </p:nvPicPr>
        <p:blipFill rotWithShape="1">
          <a:blip r:embed="rId3">
            <a:alphaModFix/>
          </a:blip>
          <a:srcRect b="-1590" l="0" r="0" t="1590"/>
          <a:stretch/>
        </p:blipFill>
        <p:spPr>
          <a:xfrm>
            <a:off x="6197850" y="1862238"/>
            <a:ext cx="2733599" cy="2733576"/>
          </a:xfrm>
          <a:prstGeom prst="rect">
            <a:avLst/>
          </a:prstGeom>
          <a:noFill/>
          <a:ln>
            <a:noFill/>
          </a:ln>
        </p:spPr>
      </p:pic>
      <p:pic>
        <p:nvPicPr>
          <p:cNvPr id="97" name="Google Shape;97;p19"/>
          <p:cNvPicPr preferRelativeResize="0"/>
          <p:nvPr/>
        </p:nvPicPr>
        <p:blipFill>
          <a:blip r:embed="rId4">
            <a:alphaModFix/>
          </a:blip>
          <a:stretch>
            <a:fillRect/>
          </a:stretch>
        </p:blipFill>
        <p:spPr>
          <a:xfrm>
            <a:off x="3196175" y="1862275"/>
            <a:ext cx="2733499" cy="2733499"/>
          </a:xfrm>
          <a:prstGeom prst="rect">
            <a:avLst/>
          </a:prstGeom>
          <a:noFill/>
          <a:ln>
            <a:noFill/>
          </a:ln>
        </p:spPr>
      </p:pic>
      <p:sp>
        <p:nvSpPr>
          <p:cNvPr id="98" name="Google Shape;98;p19"/>
          <p:cNvSpPr txBox="1"/>
          <p:nvPr/>
        </p:nvSpPr>
        <p:spPr>
          <a:xfrm>
            <a:off x="3196125" y="1141500"/>
            <a:ext cx="2733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Predicted</a:t>
            </a:r>
            <a:endParaRPr sz="1500">
              <a:solidFill>
                <a:schemeClr val="lt2"/>
              </a:solidFill>
            </a:endParaRPr>
          </a:p>
          <a:p>
            <a:pPr indent="0" lvl="0" marL="0" rtl="0" algn="ctr">
              <a:spcBef>
                <a:spcPts val="0"/>
              </a:spcBef>
              <a:spcAft>
                <a:spcPts val="0"/>
              </a:spcAft>
              <a:buNone/>
            </a:pPr>
            <a:r>
              <a:rPr lang="en" sz="1500">
                <a:solidFill>
                  <a:schemeClr val="lt2"/>
                </a:solidFill>
              </a:rPr>
              <a:t>(Census Geographic Data)</a:t>
            </a:r>
            <a:endParaRPr sz="1500">
              <a:solidFill>
                <a:schemeClr val="lt2"/>
              </a:solidFill>
            </a:endParaRPr>
          </a:p>
        </p:txBody>
      </p:sp>
      <p:sp>
        <p:nvSpPr>
          <p:cNvPr id="99" name="Google Shape;99;p19"/>
          <p:cNvSpPr txBox="1"/>
          <p:nvPr/>
        </p:nvSpPr>
        <p:spPr>
          <a:xfrm>
            <a:off x="6197850" y="1141500"/>
            <a:ext cx="2733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Predicted</a:t>
            </a:r>
            <a:endParaRPr sz="1500">
              <a:solidFill>
                <a:schemeClr val="lt2"/>
              </a:solidFill>
            </a:endParaRPr>
          </a:p>
          <a:p>
            <a:pPr indent="0" lvl="0" marL="0" rtl="0" algn="ctr">
              <a:spcBef>
                <a:spcPts val="0"/>
              </a:spcBef>
              <a:spcAft>
                <a:spcPts val="0"/>
              </a:spcAft>
              <a:buNone/>
            </a:pPr>
            <a:r>
              <a:rPr lang="en" sz="1500">
                <a:solidFill>
                  <a:schemeClr val="lt2"/>
                </a:solidFill>
              </a:rPr>
              <a:t>(Custom Geographic Data)</a:t>
            </a:r>
            <a:endParaRPr sz="1500">
              <a:solidFill>
                <a:schemeClr val="lt2"/>
              </a:solidFill>
            </a:endParaRPr>
          </a:p>
        </p:txBody>
      </p:sp>
      <p:pic>
        <p:nvPicPr>
          <p:cNvPr id="100" name="Google Shape;100;p19"/>
          <p:cNvPicPr preferRelativeResize="0"/>
          <p:nvPr/>
        </p:nvPicPr>
        <p:blipFill>
          <a:blip r:embed="rId5">
            <a:alphaModFix/>
          </a:blip>
          <a:stretch>
            <a:fillRect/>
          </a:stretch>
        </p:blipFill>
        <p:spPr>
          <a:xfrm>
            <a:off x="194400" y="1862213"/>
            <a:ext cx="2733601" cy="2733601"/>
          </a:xfrm>
          <a:prstGeom prst="rect">
            <a:avLst/>
          </a:prstGeom>
          <a:noFill/>
          <a:ln>
            <a:noFill/>
          </a:ln>
        </p:spPr>
      </p:pic>
      <p:sp>
        <p:nvSpPr>
          <p:cNvPr id="101" name="Google Shape;101;p19"/>
          <p:cNvSpPr txBox="1"/>
          <p:nvPr/>
        </p:nvSpPr>
        <p:spPr>
          <a:xfrm>
            <a:off x="194400" y="1356900"/>
            <a:ext cx="2733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Ground Truth</a:t>
            </a:r>
            <a:endParaRPr sz="1500">
              <a:solidFill>
                <a:schemeClr val="lt2"/>
              </a:solidFill>
            </a:endParaRPr>
          </a:p>
        </p:txBody>
      </p:sp>
      <p:sp>
        <p:nvSpPr>
          <p:cNvPr id="102" name="Google Shape;102;p19"/>
          <p:cNvSpPr txBox="1"/>
          <p:nvPr/>
        </p:nvSpPr>
        <p:spPr>
          <a:xfrm>
            <a:off x="3485025" y="4595775"/>
            <a:ext cx="2155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Accuracy</a:t>
            </a:r>
            <a:r>
              <a:rPr baseline="30000" lang="en" sz="1500">
                <a:solidFill>
                  <a:schemeClr val="lt2"/>
                </a:solidFill>
              </a:rPr>
              <a:t> </a:t>
            </a:r>
            <a:r>
              <a:rPr lang="en" sz="1500">
                <a:solidFill>
                  <a:schemeClr val="lt2"/>
                </a:solidFill>
              </a:rPr>
              <a:t>= 0.931</a:t>
            </a:r>
            <a:endParaRPr sz="15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This Mean?</a:t>
            </a:r>
            <a:endParaRPr/>
          </a:p>
        </p:txBody>
      </p:sp>
      <p:sp>
        <p:nvSpPr>
          <p:cNvPr id="108" name="Google Shape;108;p20"/>
          <p:cNvSpPr txBox="1"/>
          <p:nvPr>
            <p:ph idx="1" type="body"/>
          </p:nvPr>
        </p:nvSpPr>
        <p:spPr>
          <a:xfrm>
            <a:off x="311700" y="1671738"/>
            <a:ext cx="3759000" cy="2541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Higher-risk areas concentrated near water</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Pockets of higher-risk areas</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 sz="1500"/>
              <a:t>Question: Why these areas specifically?</a:t>
            </a:r>
            <a:endParaRPr sz="1500"/>
          </a:p>
        </p:txBody>
      </p:sp>
      <p:pic>
        <p:nvPicPr>
          <p:cNvPr id="109" name="Google Shape;109;p20"/>
          <p:cNvPicPr preferRelativeResize="0"/>
          <p:nvPr/>
        </p:nvPicPr>
        <p:blipFill>
          <a:blip r:embed="rId3">
            <a:alphaModFix/>
          </a:blip>
          <a:stretch>
            <a:fillRect/>
          </a:stretch>
        </p:blipFill>
        <p:spPr>
          <a:xfrm>
            <a:off x="4295300" y="1249575"/>
            <a:ext cx="4848701" cy="3893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Lives in These Flood Affected Areas?</a:t>
            </a:r>
            <a:endParaRPr b="0"/>
          </a:p>
        </p:txBody>
      </p:sp>
      <p:sp>
        <p:nvSpPr>
          <p:cNvPr id="115" name="Google Shape;115;p21"/>
          <p:cNvSpPr txBox="1"/>
          <p:nvPr/>
        </p:nvSpPr>
        <p:spPr>
          <a:xfrm>
            <a:off x="6857525" y="1562900"/>
            <a:ext cx="1471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latin typeface="Nunito"/>
                <a:ea typeface="Nunito"/>
                <a:cs typeface="Nunito"/>
                <a:sym typeface="Nunito"/>
              </a:rPr>
              <a:t>Mental Health</a:t>
            </a:r>
            <a:endParaRPr sz="1500">
              <a:solidFill>
                <a:schemeClr val="lt2"/>
              </a:solidFill>
              <a:latin typeface="Nunito"/>
              <a:ea typeface="Nunito"/>
              <a:cs typeface="Nunito"/>
              <a:sym typeface="Nunito"/>
            </a:endParaRPr>
          </a:p>
        </p:txBody>
      </p:sp>
      <p:sp>
        <p:nvSpPr>
          <p:cNvPr id="116" name="Google Shape;116;p21"/>
          <p:cNvSpPr txBox="1"/>
          <p:nvPr/>
        </p:nvSpPr>
        <p:spPr>
          <a:xfrm>
            <a:off x="6240225" y="1054200"/>
            <a:ext cx="26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117" name="Google Shape;117;p21"/>
          <p:cNvPicPr preferRelativeResize="0"/>
          <p:nvPr/>
        </p:nvPicPr>
        <p:blipFill>
          <a:blip r:embed="rId3">
            <a:alphaModFix/>
          </a:blip>
          <a:stretch>
            <a:fillRect/>
          </a:stretch>
        </p:blipFill>
        <p:spPr>
          <a:xfrm>
            <a:off x="6326338" y="2029350"/>
            <a:ext cx="2533565" cy="2461024"/>
          </a:xfrm>
          <a:prstGeom prst="rect">
            <a:avLst/>
          </a:prstGeom>
          <a:noFill/>
          <a:ln>
            <a:noFill/>
          </a:ln>
        </p:spPr>
      </p:pic>
      <p:pic>
        <p:nvPicPr>
          <p:cNvPr id="118" name="Google Shape;118;p21"/>
          <p:cNvPicPr preferRelativeResize="0"/>
          <p:nvPr/>
        </p:nvPicPr>
        <p:blipFill>
          <a:blip r:embed="rId4">
            <a:alphaModFix/>
          </a:blip>
          <a:stretch>
            <a:fillRect/>
          </a:stretch>
        </p:blipFill>
        <p:spPr>
          <a:xfrm>
            <a:off x="3284000" y="2029350"/>
            <a:ext cx="2640900" cy="2461025"/>
          </a:xfrm>
          <a:prstGeom prst="rect">
            <a:avLst/>
          </a:prstGeom>
          <a:noFill/>
          <a:ln>
            <a:noFill/>
          </a:ln>
        </p:spPr>
      </p:pic>
      <p:pic>
        <p:nvPicPr>
          <p:cNvPr id="119" name="Google Shape;119;p21"/>
          <p:cNvPicPr preferRelativeResize="0"/>
          <p:nvPr/>
        </p:nvPicPr>
        <p:blipFill>
          <a:blip r:embed="rId5">
            <a:alphaModFix/>
          </a:blip>
          <a:stretch>
            <a:fillRect/>
          </a:stretch>
        </p:blipFill>
        <p:spPr>
          <a:xfrm>
            <a:off x="284100" y="2025325"/>
            <a:ext cx="2522375" cy="2469074"/>
          </a:xfrm>
          <a:prstGeom prst="rect">
            <a:avLst/>
          </a:prstGeom>
          <a:noFill/>
          <a:ln>
            <a:noFill/>
          </a:ln>
        </p:spPr>
      </p:pic>
      <p:sp>
        <p:nvSpPr>
          <p:cNvPr id="120" name="Google Shape;120;p21"/>
          <p:cNvSpPr txBox="1"/>
          <p:nvPr/>
        </p:nvSpPr>
        <p:spPr>
          <a:xfrm>
            <a:off x="552888" y="1562900"/>
            <a:ext cx="1984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Flood Health Index</a:t>
            </a:r>
            <a:endParaRPr sz="1500">
              <a:solidFill>
                <a:schemeClr val="lt2"/>
              </a:solidFill>
            </a:endParaRPr>
          </a:p>
        </p:txBody>
      </p:sp>
      <p:sp>
        <p:nvSpPr>
          <p:cNvPr id="121" name="Google Shape;121;p21"/>
          <p:cNvSpPr txBox="1"/>
          <p:nvPr/>
        </p:nvSpPr>
        <p:spPr>
          <a:xfrm>
            <a:off x="3284000" y="1562900"/>
            <a:ext cx="2640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2"/>
                </a:solidFill>
              </a:rPr>
              <a:t>Homelessness</a:t>
            </a:r>
            <a:endParaRPr sz="15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